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8" r:id="rId3"/>
    <p:sldId id="257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6" r:id="rId19"/>
    <p:sldId id="274" r:id="rId20"/>
    <p:sldId id="275" r:id="rId21"/>
    <p:sldId id="273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9" r:id="rId32"/>
    <p:sldId id="287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299" r:id="rId42"/>
    <p:sldId id="301" r:id="rId43"/>
    <p:sldId id="302" r:id="rId44"/>
    <p:sldId id="303" r:id="rId45"/>
    <p:sldId id="304" r:id="rId46"/>
    <p:sldId id="29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60"/>
  </p:normalViewPr>
  <p:slideViewPr>
    <p:cSldViewPr>
      <p:cViewPr varScale="1">
        <p:scale>
          <a:sx n="85" d="100"/>
          <a:sy n="85" d="100"/>
        </p:scale>
        <p:origin x="-902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51C72-17FA-497F-BE6F-917DACF2C29E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0FD35-293D-4513-A932-F3F3A0838D2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91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779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22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80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5001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870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13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226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1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92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100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963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531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930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5345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4686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746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1362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8103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6145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9618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520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228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3933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6547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50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600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18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749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04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852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962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0FD35-293D-4513-A932-F3F3A0838D23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649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dirty="0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946B1ED-A201-4147-89E7-731E436E1A42}" type="datetimeFigureOut">
              <a:rPr lang="cs-CZ" smtClean="0"/>
              <a:t>30.11.2015</a:t>
            </a:fld>
            <a:endParaRPr lang="cs-CZ" dirty="0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8B79E5-47F0-4A19-968B-13D5E36E489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svetyliteratury.cz/?p=143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660232" cy="27404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          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		</a:t>
            </a:r>
            <a:r>
              <a:rPr lang="cs-CZ" sz="6700" b="1" dirty="0" smtClean="0">
                <a:latin typeface="Comic Sans MS" pitchFamily="66" charset="0"/>
              </a:rPr>
              <a:t>Zajímavé </a:t>
            </a:r>
            <a:br>
              <a:rPr lang="cs-CZ" sz="6700" b="1" dirty="0" smtClean="0">
                <a:latin typeface="Comic Sans MS" pitchFamily="66" charset="0"/>
              </a:rPr>
            </a:br>
            <a:r>
              <a:rPr lang="cs-CZ" sz="6700" b="1" dirty="0" smtClean="0">
                <a:latin typeface="Comic Sans MS" pitchFamily="66" charset="0"/>
              </a:rPr>
              <a:t>      knihovny</a:t>
            </a:r>
            <a:br>
              <a:rPr lang="cs-CZ" sz="6700" b="1" dirty="0" smtClean="0">
                <a:latin typeface="Comic Sans MS" pitchFamily="66" charset="0"/>
              </a:rPr>
            </a:br>
            <a:r>
              <a:rPr lang="cs-CZ" sz="6700" b="1" dirty="0" smtClean="0">
                <a:latin typeface="Comic Sans MS" pitchFamily="66" charset="0"/>
              </a:rPr>
              <a:t> 			světa</a:t>
            </a:r>
            <a:endParaRPr lang="cs-CZ" sz="67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knih_knihovnik\Pictures\4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" y="476672"/>
            <a:ext cx="8143422" cy="57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4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248"/>
            <a:ext cx="8820472" cy="863377"/>
          </a:xfrm>
        </p:spPr>
        <p:txBody>
          <a:bodyPr>
            <a:normAutofit/>
          </a:bodyPr>
          <a:lstStyle/>
          <a:p>
            <a:pPr algn="ctr"/>
            <a:endParaRPr lang="cs-CZ" sz="1800" dirty="0" smtClean="0">
              <a:latin typeface="Comic Sans MS" pitchFamily="66" charset="0"/>
            </a:endParaRPr>
          </a:p>
          <a:p>
            <a:pPr algn="ctr"/>
            <a:r>
              <a:rPr lang="cs-CZ" sz="1800" dirty="0" smtClean="0">
                <a:latin typeface="Comic Sans MS" pitchFamily="66" charset="0"/>
              </a:rPr>
              <a:t>Pátá </a:t>
            </a:r>
            <a:r>
              <a:rPr lang="cs-CZ" sz="1800" dirty="0">
                <a:latin typeface="Comic Sans MS" pitchFamily="66" charset="0"/>
              </a:rPr>
              <a:t>je knihovna v Portugalsku, konkrétně na univerzitě Coimbra.</a:t>
            </a:r>
          </a:p>
        </p:txBody>
      </p:sp>
      <p:pic>
        <p:nvPicPr>
          <p:cNvPr id="9218" name="Picture 2" descr="C:\Users\knih_knihovnik\Pictures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732639" cy="324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nih_knihovnik\Pictures\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5214"/>
            <a:ext cx="3880084" cy="51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683568" y="5532438"/>
            <a:ext cx="7344816" cy="768350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latin typeface="Comic Sans MS" pitchFamily="66" charset="0"/>
              </a:rPr>
              <a:t>Knihovna na Univerzitě </a:t>
            </a:r>
            <a:r>
              <a:rPr lang="cs-CZ" sz="2000" noProof="1" smtClean="0">
                <a:latin typeface="Comic Sans MS" pitchFamily="66" charset="0"/>
              </a:rPr>
              <a:t>Johna Hopkinse</a:t>
            </a:r>
            <a:r>
              <a:rPr lang="cs-CZ" sz="2000" dirty="0" smtClean="0">
                <a:latin typeface="Comic Sans MS" pitchFamily="66" charset="0"/>
              </a:rPr>
              <a:t>, </a:t>
            </a:r>
            <a:r>
              <a:rPr lang="cs-CZ" sz="2000" dirty="0">
                <a:latin typeface="Comic Sans MS" pitchFamily="66" charset="0"/>
              </a:rPr>
              <a:t>Spojené státy</a:t>
            </a:r>
          </a:p>
        </p:txBody>
      </p:sp>
      <p:pic>
        <p:nvPicPr>
          <p:cNvPr id="10242" name="Picture 2" descr="C:\Users\knih_knihovnik\Pictures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840760" cy="51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nih_knihovnik\Pictures\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8673"/>
            <a:ext cx="8317059" cy="55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589588"/>
            <a:ext cx="7812360" cy="58261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Knihovna Trinity College v Dublinu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12290" name="Picture 2" descr="C:\Users\knih_knihovnik\Pictures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755706" cy="48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nih_knihovnik\Pictures\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937500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8100392" cy="511175"/>
          </a:xfrm>
        </p:spPr>
        <p:txBody>
          <a:bodyPr>
            <a:normAutofit/>
          </a:bodyPr>
          <a:lstStyle/>
          <a:p>
            <a:pPr algn="ctr"/>
            <a:r>
              <a:rPr lang="es-ES" sz="2400" noProof="1" smtClean="0">
                <a:latin typeface="Comic Sans MS" pitchFamily="66" charset="0"/>
              </a:rPr>
              <a:t>Knihovna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>
                <a:latin typeface="Comic Sans MS" pitchFamily="66" charset="0"/>
              </a:rPr>
              <a:t>El Escorial v </a:t>
            </a:r>
            <a:r>
              <a:rPr lang="es-ES" sz="2400" noProof="1" smtClean="0">
                <a:latin typeface="Comic Sans MS" pitchFamily="66" charset="0"/>
              </a:rPr>
              <a:t>Madridu</a:t>
            </a:r>
            <a:endParaRPr lang="es-ES" sz="2400" noProof="1">
              <a:latin typeface="Comic Sans MS" pitchFamily="66" charset="0"/>
            </a:endParaRPr>
          </a:p>
        </p:txBody>
      </p:sp>
      <p:pic>
        <p:nvPicPr>
          <p:cNvPr id="14338" name="Picture 2" descr="C:\Users\knih_knihovnik\Pictures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685"/>
            <a:ext cx="73213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nih_knihovnik\Pictures\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28600"/>
            <a:ext cx="79375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755576" y="5733256"/>
            <a:ext cx="7286600" cy="511621"/>
          </a:xfrm>
        </p:spPr>
        <p:txBody>
          <a:bodyPr>
            <a:noAutofit/>
          </a:bodyPr>
          <a:lstStyle/>
          <a:p>
            <a:pPr algn="ctr"/>
            <a:r>
              <a:rPr lang="en-US" sz="2000" noProof="1" smtClean="0">
                <a:latin typeface="Comic Sans MS" pitchFamily="66" charset="0"/>
              </a:rPr>
              <a:t>Knihovna Queen’s College v britském Oxfordu</a:t>
            </a:r>
            <a:endParaRPr lang="en-US" sz="2000" noProof="1">
              <a:latin typeface="Comic Sans MS" pitchFamily="66" charset="0"/>
            </a:endParaRPr>
          </a:p>
        </p:txBody>
      </p:sp>
      <p:pic>
        <p:nvPicPr>
          <p:cNvPr id="16386" name="Picture 2" descr="C:\Users\knih_knihovnik\Pictures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76864" cy="524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nih_knihovnik\Pictures\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4" y="179842"/>
            <a:ext cx="5256585" cy="63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620688"/>
            <a:ext cx="7704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 smtClean="0"/>
          </a:p>
          <a:p>
            <a:r>
              <a:rPr lang="cs-CZ" sz="3600" dirty="0" smtClean="0">
                <a:latin typeface="Comic Sans MS" pitchFamily="66" charset="0"/>
              </a:rPr>
              <a:t>Z </a:t>
            </a:r>
            <a:r>
              <a:rPr lang="cs-CZ" sz="3600" dirty="0">
                <a:latin typeface="Comic Sans MS" pitchFamily="66" charset="0"/>
              </a:rPr>
              <a:t>knihoven po celém světě bylo vybráno 16 nejkrásnějších, u nichž se snoubil nádherný interiér sálů, skvostná architektura a vzácný obsah v regálech. Tady je vítězná šestnáctka. Spojené státy, Německo, Španělsko a dvě příčky pro Českou republiku</a:t>
            </a:r>
            <a:r>
              <a:rPr lang="cs-CZ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7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7740352" cy="511175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omic Sans MS" pitchFamily="66" charset="0"/>
              </a:rPr>
              <a:t>Rakouská Národní knihovna ve Vídni</a:t>
            </a:r>
          </a:p>
        </p:txBody>
      </p:sp>
      <p:pic>
        <p:nvPicPr>
          <p:cNvPr id="18434" name="Picture 2" descr="C:\Users\knih_knihovnik\Pictures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344816" cy="52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nih_knihovnik\Pictures\1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" y="764704"/>
            <a:ext cx="8136904" cy="54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8028384" cy="511175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omic Sans MS" pitchFamily="66" charset="0"/>
              </a:rPr>
              <a:t>Univerzitní knihovna umění v Tokiu</a:t>
            </a:r>
          </a:p>
        </p:txBody>
      </p:sp>
      <p:pic>
        <p:nvPicPr>
          <p:cNvPr id="20482" name="Picture 2" descr="C:\Users\knih_knihovnik\Pictures\1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533"/>
            <a:ext cx="7848872" cy="52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/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C:\Users\knih_knihovnik\Pictures\1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857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7308304" cy="511175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2800" dirty="0">
                <a:latin typeface="Comic Sans MS" pitchFamily="66" charset="0"/>
              </a:rPr>
              <a:t>Knihovna na Strahově v Praze</a:t>
            </a:r>
            <a:endParaRPr lang="cs-CZ" sz="2800" dirty="0">
              <a:latin typeface="Comic Sans MS" pitchFamily="66" charset="0"/>
            </a:endParaRPr>
          </a:p>
        </p:txBody>
      </p:sp>
      <p:pic>
        <p:nvPicPr>
          <p:cNvPr id="22530" name="Picture 2" descr="C:\Users\knih_knihovnik\Pictures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128792" cy="475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nih_knihovnik\Pictures\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" y="548680"/>
            <a:ext cx="8089690" cy="53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9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949280"/>
            <a:ext cx="8532440" cy="504056"/>
          </a:xfrm>
        </p:spPr>
        <p:txBody>
          <a:bodyPr>
            <a:noAutofit/>
          </a:bodyPr>
          <a:lstStyle/>
          <a:p>
            <a:pPr algn="ctr"/>
            <a:r>
              <a:rPr lang="cs-CZ" sz="2400" noProof="1" smtClean="0">
                <a:latin typeface="Comic Sans MS" pitchFamily="66" charset="0"/>
              </a:rPr>
              <a:t>Knihovna José Vasconcela v Mexiku</a:t>
            </a:r>
            <a:endParaRPr lang="cs-CZ" sz="2400" noProof="1">
              <a:latin typeface="Comic Sans MS" pitchFamily="66" charset="0"/>
            </a:endParaRPr>
          </a:p>
        </p:txBody>
      </p:sp>
      <p:pic>
        <p:nvPicPr>
          <p:cNvPr id="24578" name="Picture 2" descr="C:\Users\knih_knihovnik\Pictures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32448" cy="53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knih_knihovnik\Pictures\1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1727"/>
            <a:ext cx="4032448" cy="537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7740352" cy="511175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Veřejná knihovna New </a:t>
            </a:r>
            <a:r>
              <a:rPr lang="en-US" sz="2000" dirty="0" smtClean="0">
                <a:latin typeface="Comic Sans MS" pitchFamily="66" charset="0"/>
              </a:rPr>
              <a:t>York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25602" name="Picture 2" descr="C:\Users\knih_knihovnik\Pictures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807"/>
            <a:ext cx="7632848" cy="522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knih_knihovnik\Pictures\1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5124"/>
            <a:ext cx="8285776" cy="55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661025"/>
            <a:ext cx="8100392" cy="511175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800" dirty="0">
                <a:latin typeface="Comic Sans MS" pitchFamily="66" charset="0"/>
              </a:rPr>
              <a:t>Knihovna Parlamentu v Ottawě</a:t>
            </a:r>
          </a:p>
        </p:txBody>
      </p:sp>
      <p:pic>
        <p:nvPicPr>
          <p:cNvPr id="27650" name="Picture 2" descr="C:\Users\knih_knihovnik\Pictures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137102" cy="535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7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755576" y="5519738"/>
            <a:ext cx="7776864" cy="768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latin typeface="Comic Sans MS" pitchFamily="66" charset="0"/>
              </a:rPr>
              <a:t>Jako světově nejkrásnější knihovnou byla zvolena Wiblingen Monastery Library v německém Ulmu.</a:t>
            </a:r>
          </a:p>
        </p:txBody>
      </p:sp>
      <p:pic>
        <p:nvPicPr>
          <p:cNvPr id="1030" name="Picture 6" descr="C:\Users\knih_knihovnik\Picture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8827245" cy="49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nih_knihovnik\Pictures\1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8482"/>
            <a:ext cx="8150144" cy="53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539552" y="5805488"/>
            <a:ext cx="7200800" cy="366712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Comic Sans MS" pitchFamily="66" charset="0"/>
              </a:rPr>
              <a:t>        Národní </a:t>
            </a:r>
            <a:r>
              <a:rPr lang="cs-CZ" sz="2400" dirty="0">
                <a:latin typeface="Comic Sans MS" pitchFamily="66" charset="0"/>
              </a:rPr>
              <a:t>knihovna Klementinum </a:t>
            </a:r>
            <a:r>
              <a:rPr lang="cs-CZ" sz="2400" dirty="0" smtClean="0">
                <a:latin typeface="Comic Sans MS" pitchFamily="66" charset="0"/>
              </a:rPr>
              <a:t>v Praze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29698" name="Picture 2" descr="C:\Users\knih_knihovnik\Pictures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8606"/>
            <a:ext cx="8023583" cy="525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knih_knihovnik\Pictures\1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41484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1305342"/>
            <a:ext cx="73448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 smtClean="0">
                <a:latin typeface="Comic Sans MS" pitchFamily="66" charset="0"/>
              </a:rPr>
              <a:t>Nový průzkum veřejnosti – čtenářská anketa v USA </a:t>
            </a:r>
          </a:p>
          <a:p>
            <a:pPr algn="just"/>
            <a:endParaRPr lang="cs-CZ" sz="2000" dirty="0" smtClean="0">
              <a:latin typeface="Comic Sans MS" pitchFamily="66" charset="0"/>
            </a:endParaRPr>
          </a:p>
          <a:p>
            <a:pPr algn="just"/>
            <a:r>
              <a:rPr lang="cs-CZ" sz="2000" dirty="0" smtClean="0">
                <a:latin typeface="Comic Sans MS" pitchFamily="66" charset="0"/>
              </a:rPr>
              <a:t>Toto </a:t>
            </a:r>
            <a:r>
              <a:rPr lang="cs-CZ" sz="2000" dirty="0">
                <a:latin typeface="Comic Sans MS" pitchFamily="66" charset="0"/>
              </a:rPr>
              <a:t>jsou nejkrásnější knihovny světa. Všechny porazilo </a:t>
            </a:r>
            <a:r>
              <a:rPr lang="cs-CZ" sz="2000" dirty="0" smtClean="0">
                <a:latin typeface="Comic Sans MS" pitchFamily="66" charset="0"/>
              </a:rPr>
              <a:t>Klementinum. Některé se shodují s předchozím výběrem odborné veřejnosti.</a:t>
            </a:r>
          </a:p>
          <a:p>
            <a:pPr algn="just"/>
            <a:endParaRPr lang="cs-CZ" sz="2000" dirty="0">
              <a:latin typeface="Comic Sans MS" pitchFamily="66" charset="0"/>
            </a:endParaRPr>
          </a:p>
          <a:p>
            <a:pPr algn="just"/>
            <a:r>
              <a:rPr lang="cs-CZ" sz="2000" dirty="0">
                <a:latin typeface="Comic Sans MS" pitchFamily="66" charset="0"/>
              </a:rPr>
              <a:t>26. září 2015  1:00</a:t>
            </a:r>
          </a:p>
          <a:p>
            <a:pPr algn="just"/>
            <a:r>
              <a:rPr lang="cs-CZ" sz="2000" dirty="0">
                <a:latin typeface="Comic Sans MS" pitchFamily="66" charset="0"/>
              </a:rPr>
              <a:t>Čtenáři oblíbeného amerického serveru </a:t>
            </a:r>
            <a:r>
              <a:rPr lang="cs-CZ" sz="2000" dirty="0" err="1">
                <a:latin typeface="Comic Sans MS" pitchFamily="66" charset="0"/>
              </a:rPr>
              <a:t>Bored</a:t>
            </a:r>
            <a:r>
              <a:rPr lang="cs-CZ" sz="2000" dirty="0">
                <a:latin typeface="Comic Sans MS" pitchFamily="66" charset="0"/>
              </a:rPr>
              <a:t> Panda rozhodli, že nejkrásnější knihovna na světě je v Praze. Barokní knihovna pražského Klementina z roku 1722 si získala nejvíc obdivovatelů a porazila dalších 154 budov. V Klementinu je uloženo 20 tisíc svazků převážně cizojazyčné teologické literatury</a:t>
            </a:r>
            <a:r>
              <a:rPr lang="cs-CZ" sz="2000" dirty="0" smtClean="0">
                <a:latin typeface="Comic Sans MS" pitchFamily="66" charset="0"/>
              </a:rPr>
              <a:t>.</a:t>
            </a:r>
            <a:endParaRPr lang="cs-CZ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27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831850"/>
            <a:ext cx="814070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473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06660"/>
            <a:ext cx="5158844" cy="579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20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46343" cy="53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286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840760" cy="596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563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844550"/>
            <a:ext cx="803910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66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1609"/>
            <a:ext cx="7272808" cy="580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814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nih_knihovnik\Pictures\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70217" cy="54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850900"/>
            <a:ext cx="81788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96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1" y="404664"/>
            <a:ext cx="7128792" cy="60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355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1420"/>
            <a:ext cx="7200800" cy="57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788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17391" cy="594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85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54075"/>
            <a:ext cx="8096250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835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6" y="764704"/>
            <a:ext cx="6780911" cy="563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58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Nejkrásnější knihovny světa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u="sng" dirty="0" smtClean="0">
                <a:latin typeface="Comic Sans MS" pitchFamily="66" charset="0"/>
              </a:rPr>
              <a:t>Použité zdroje:</a:t>
            </a:r>
          </a:p>
          <a:p>
            <a:pPr marL="457200" indent="-457200">
              <a:buAutoNum type="arabicPeriod"/>
            </a:pPr>
            <a:r>
              <a:rPr lang="cs-CZ" sz="2000" dirty="0" smtClean="0"/>
              <a:t>Fotogalerie</a:t>
            </a:r>
            <a:r>
              <a:rPr lang="cs-CZ" sz="2000" dirty="0"/>
              <a:t>: Tohle jsou nejkrásnější knihovny z celého světa. </a:t>
            </a:r>
            <a:r>
              <a:rPr lang="cs-CZ" sz="2000" i="1" dirty="0"/>
              <a:t>Světy literatury.cz</a:t>
            </a:r>
            <a:r>
              <a:rPr lang="cs-CZ" sz="2000" dirty="0"/>
              <a:t> [online]. Česko: WordPress.com, 2013, 2015 [cit. 2015-11-30]. Dostupné z: </a:t>
            </a:r>
            <a:r>
              <a:rPr lang="cs-CZ" sz="2000" dirty="0">
                <a:hlinkClick r:id="rId2"/>
              </a:rPr>
              <a:t>http://svetyliteratury.cz/?</a:t>
            </a:r>
            <a:r>
              <a:rPr lang="cs-CZ" sz="2000" dirty="0" smtClean="0">
                <a:hlinkClick r:id="rId2"/>
              </a:rPr>
              <a:t>p=1432</a:t>
            </a:r>
            <a:endParaRPr lang="cs-CZ" sz="2000" dirty="0" smtClean="0"/>
          </a:p>
          <a:p>
            <a:pPr marL="457200" indent="-457200">
              <a:buAutoNum type="arabicPeriod"/>
            </a:pPr>
            <a:r>
              <a:rPr lang="cs-CZ" sz="2000" dirty="0"/>
              <a:t>Toto jsou nejkrásnější knihovny světa: Všechny porazilo Klementinum. </a:t>
            </a:r>
            <a:r>
              <a:rPr lang="cs-CZ" sz="2000" i="1" dirty="0"/>
              <a:t>IDNES.cz: Bydlení</a:t>
            </a:r>
            <a:r>
              <a:rPr lang="cs-CZ" sz="2000" dirty="0"/>
              <a:t> [online]. Praha: </a:t>
            </a:r>
            <a:r>
              <a:rPr lang="cs-CZ" sz="2000" dirty="0" err="1"/>
              <a:t>Mafra</a:t>
            </a:r>
            <a:r>
              <a:rPr lang="cs-CZ" sz="2000" dirty="0"/>
              <a:t>, 2015, 2015 [cit. 2015-11-30]. Dostupné z: http://bydleni.idnes.cz/nejkrasnejsi-knihovny-0b8-/stavba.aspx?c=A150923_153201_stavba_web</a:t>
            </a:r>
            <a:endParaRPr lang="cs-CZ" sz="2000" dirty="0" smtClean="0"/>
          </a:p>
          <a:p>
            <a:endParaRPr lang="cs-CZ" sz="2000" dirty="0">
              <a:latin typeface="Comic Sans MS" pitchFamily="66" charset="0"/>
            </a:endParaRPr>
          </a:p>
          <a:p>
            <a:endParaRPr lang="cs-CZ" sz="2000" dirty="0" smtClean="0">
              <a:latin typeface="Comic Sans MS" pitchFamily="66" charset="0"/>
            </a:endParaRPr>
          </a:p>
          <a:p>
            <a:endParaRPr lang="cs-CZ" sz="2000" dirty="0">
              <a:latin typeface="Comic Sans MS" pitchFamily="66" charset="0"/>
            </a:endParaRPr>
          </a:p>
          <a:p>
            <a:endParaRPr lang="cs-CZ" sz="2000" dirty="0" smtClean="0">
              <a:latin typeface="Comic Sans MS" pitchFamily="66" charset="0"/>
            </a:endParaRPr>
          </a:p>
          <a:p>
            <a:endParaRPr lang="cs-CZ" sz="2000" dirty="0">
              <a:latin typeface="Comic Sans MS" pitchFamily="66" charset="0"/>
            </a:endParaRPr>
          </a:p>
          <a:p>
            <a:endParaRPr lang="cs-CZ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cs-CZ" sz="14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cs-CZ" sz="1400" dirty="0" smtClean="0">
                <a:latin typeface="Comic Sans MS" pitchFamily="66" charset="0"/>
              </a:rPr>
              <a:t>    Děkuji za pozornost                             Bc. Věra Adámková  		Prosinec 2015</a:t>
            </a:r>
          </a:p>
          <a:p>
            <a:pPr marL="3657600" lvl="8" indent="0">
              <a:buNone/>
            </a:pPr>
            <a:endParaRPr lang="cs-CZ" sz="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7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knih_knihovnik\Pictures\2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7120"/>
          <a:stretch>
            <a:fillRect/>
          </a:stretch>
        </p:blipFill>
        <p:spPr bwMode="auto">
          <a:xfrm>
            <a:off x="683568" y="332656"/>
            <a:ext cx="7562205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0" y="5532438"/>
            <a:ext cx="8100392" cy="768350"/>
          </a:xfrm>
        </p:spPr>
        <p:txBody>
          <a:bodyPr>
            <a:normAutofit fontScale="92500" lnSpcReduction="10000"/>
          </a:bodyPr>
          <a:lstStyle/>
          <a:p>
            <a:pPr algn="ctr"/>
            <a:endParaRPr lang="cs-CZ" sz="1600" dirty="0" smtClean="0">
              <a:latin typeface="Comic Sans MS" pitchFamily="66" charset="0"/>
            </a:endParaRPr>
          </a:p>
          <a:p>
            <a:pPr algn="ctr"/>
            <a:r>
              <a:rPr lang="cs-CZ" sz="1600" noProof="1" smtClean="0">
                <a:latin typeface="Comic Sans MS" pitchFamily="66" charset="0"/>
              </a:rPr>
              <a:t>                   Jako druhá se umístila knihovna univerzity Yale s vzáznými knihami a rukopisy v americkém New Havenu.</a:t>
            </a:r>
            <a:endParaRPr lang="cs-CZ" sz="1600" noProof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nih_knihovnik\Pictures\2a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2560"/>
          <a:stretch>
            <a:fillRect/>
          </a:stretch>
        </p:blipFill>
        <p:spPr bwMode="auto">
          <a:xfrm>
            <a:off x="827584" y="476672"/>
            <a:ext cx="7595419" cy="56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827584" y="5394325"/>
            <a:ext cx="7128792" cy="804863"/>
          </a:xfrm>
        </p:spPr>
        <p:txBody>
          <a:bodyPr>
            <a:normAutofit fontScale="92500"/>
          </a:bodyPr>
          <a:lstStyle/>
          <a:p>
            <a:pPr algn="ctr"/>
            <a:endParaRPr lang="cs-CZ" sz="1800" dirty="0" smtClean="0">
              <a:latin typeface="Comic Sans MS" pitchFamily="66" charset="0"/>
            </a:endParaRPr>
          </a:p>
          <a:p>
            <a:pPr algn="ctr"/>
            <a:r>
              <a:rPr lang="cs-CZ" sz="1800" dirty="0" smtClean="0">
                <a:latin typeface="Comic Sans MS" pitchFamily="66" charset="0"/>
              </a:rPr>
              <a:t>Jako </a:t>
            </a:r>
            <a:r>
              <a:rPr lang="cs-CZ" sz="1800" dirty="0">
                <a:latin typeface="Comic Sans MS" pitchFamily="66" charset="0"/>
              </a:rPr>
              <a:t>třetí byla vybrána knihovna v rakouském opatství </a:t>
            </a:r>
            <a:r>
              <a:rPr lang="cs-CZ" sz="1800" noProof="1" smtClean="0">
                <a:latin typeface="Comic Sans MS" pitchFamily="66" charset="0"/>
              </a:rPr>
              <a:t>Admont.</a:t>
            </a:r>
            <a:endParaRPr lang="cs-CZ" sz="1800" noProof="1">
              <a:latin typeface="Comic Sans MS" pitchFamily="66" charset="0"/>
            </a:endParaRPr>
          </a:p>
        </p:txBody>
      </p:sp>
      <p:pic>
        <p:nvPicPr>
          <p:cNvPr id="5122" name="Picture 2" descr="C:\Users\knih_knihovnik\Pictures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4647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nih_knihovnik\Pictures\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224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703172" y="5532438"/>
            <a:ext cx="6656477" cy="768350"/>
          </a:xfrm>
        </p:spPr>
        <p:txBody>
          <a:bodyPr>
            <a:normAutofit/>
          </a:bodyPr>
          <a:lstStyle/>
          <a:p>
            <a:pPr algn="ctr"/>
            <a:r>
              <a:rPr lang="cs-CZ" sz="1800" dirty="0">
                <a:latin typeface="Comic Sans MS" pitchFamily="66" charset="0"/>
              </a:rPr>
              <a:t>Knihovna papežské lateránské univerzity v Římě drží čtvrtou příčku.</a:t>
            </a:r>
          </a:p>
        </p:txBody>
      </p:sp>
      <p:pic>
        <p:nvPicPr>
          <p:cNvPr id="7170" name="Picture 2" descr="C:\Users\knih_knihovnik\Pictures\4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3" y="135233"/>
            <a:ext cx="7353126" cy="520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169</TotalTime>
  <Words>243</Words>
  <Application>Microsoft Office PowerPoint</Application>
  <PresentationFormat>Předvádění na obrazovce (4:3)</PresentationFormat>
  <Paragraphs>72</Paragraphs>
  <Slides>46</Slides>
  <Notes>32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Cesta</vt:lpstr>
      <vt:lpstr>                                    Zajímavé        knihovny     světa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Nejkrásnější knihovny světa</vt:lpstr>
    </vt:vector>
  </TitlesOfParts>
  <Company>Univerzita Tomáše Bati ve Zlíně - Knihovna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knihovnik</dc:creator>
  <cp:lastModifiedBy>knihovnik</cp:lastModifiedBy>
  <cp:revision>22</cp:revision>
  <dcterms:created xsi:type="dcterms:W3CDTF">2014-11-08T11:02:38Z</dcterms:created>
  <dcterms:modified xsi:type="dcterms:W3CDTF">2015-11-30T08:38:30Z</dcterms:modified>
</cp:coreProperties>
</file>